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2" r:id="rId2"/>
    <p:sldId id="295" r:id="rId3"/>
    <p:sldId id="274" r:id="rId4"/>
    <p:sldId id="263" r:id="rId5"/>
    <p:sldId id="279" r:id="rId6"/>
    <p:sldId id="294" r:id="rId7"/>
    <p:sldId id="280" r:id="rId8"/>
    <p:sldId id="267" r:id="rId9"/>
    <p:sldId id="303" r:id="rId10"/>
    <p:sldId id="268" r:id="rId11"/>
    <p:sldId id="304" r:id="rId12"/>
    <p:sldId id="305" r:id="rId13"/>
    <p:sldId id="306" r:id="rId14"/>
    <p:sldId id="286" r:id="rId15"/>
    <p:sldId id="298" r:id="rId16"/>
    <p:sldId id="299" r:id="rId17"/>
    <p:sldId id="300" r:id="rId18"/>
    <p:sldId id="301" r:id="rId19"/>
    <p:sldId id="302" r:id="rId20"/>
    <p:sldId id="29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96" autoAdjust="0"/>
    <p:restoredTop sz="81652" autoAdjust="0"/>
  </p:normalViewPr>
  <p:slideViewPr>
    <p:cSldViewPr snapToGrid="0">
      <p:cViewPr varScale="1">
        <p:scale>
          <a:sx n="70" d="100"/>
          <a:sy n="70" d="100"/>
        </p:scale>
        <p:origin x="1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350" y="-13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N</a:t>
            </a:r>
            <a:r>
              <a:rPr lang="it-IT" baseline="0" dirty="0"/>
              <a:t> soggetti positivi nel periodo di studio per i quali è stato compilato il diario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N.SOGGETTI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1-B44C-A5C8-6D33C73073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1-B44C-A5C8-6D33C73073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41-B44C-A5C8-6D33C73073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41-B44C-A5C8-6D33C73073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41-B44C-A5C8-6D33C7307389}"/>
              </c:ext>
            </c:extLst>
          </c:dPt>
          <c:dLbls>
            <c:dLbl>
              <c:idx val="0"/>
              <c:layout>
                <c:manualLayout>
                  <c:x val="-3.6417393737794353E-2"/>
                  <c:y val="8.79466132120820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Asl1</a:t>
                    </a:r>
                    <a:r>
                      <a:rPr lang="en-US" baseline="0" dirty="0"/>
                      <a:t> 250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41-B44C-A5C8-6D33C73073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Asl2 </a:t>
                    </a:r>
                    <a:fld id="{5F3A9A63-830B-3C4C-8650-52B7AB6D316F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41-B44C-A5C8-6D33C73073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ASL3 2663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041-B44C-A5C8-6D33C7307389}"/>
                </c:ext>
              </c:extLst>
            </c:dLbl>
            <c:dLbl>
              <c:idx val="3"/>
              <c:layout>
                <c:manualLayout>
                  <c:x val="0.12153282724324979"/>
                  <c:y val="7.30202347060251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ASL 4 </a:t>
                    </a:r>
                    <a:fld id="{6D6266D7-A126-424F-9F2C-F0CBC0B52B0F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41-B44C-A5C8-6D33C730738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ASL5 596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041-B44C-A5C8-6D33C7307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ASL1</c:v>
                </c:pt>
                <c:pt idx="1">
                  <c:v>ASL2</c:v>
                </c:pt>
                <c:pt idx="2">
                  <c:v>ASL3</c:v>
                </c:pt>
                <c:pt idx="3">
                  <c:v>ASL4</c:v>
                </c:pt>
                <c:pt idx="4">
                  <c:v>ASL5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250</c:v>
                </c:pt>
                <c:pt idx="1">
                  <c:v>693</c:v>
                </c:pt>
                <c:pt idx="2">
                  <c:v>2663</c:v>
                </c:pt>
                <c:pt idx="3">
                  <c:v>197</c:v>
                </c:pt>
                <c:pt idx="4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41-B44C-A5C8-6D33C73073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91169471163044"/>
          <c:y val="0.83994698162729664"/>
          <c:w val="0.49957634371790482"/>
          <c:h val="0.15766902887139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3433495876936E-2"/>
                  <c:y val="-3.32962667356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7C-0141-90B4-7503FD043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resp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C-0141-90B4-7503FD0431D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9936758359935E-2"/>
                  <c:y val="-5.037811300430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C-0141-90B4-7503FD043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resp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16.809999999999999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C-0141-90B4-7503FD0431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3433495876936E-2"/>
                  <c:y val="-3.32962667356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6E-1E4A-9B17-6E591F163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sist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124.89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E-1E4A-9B17-6E591F16390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9936758359935E-2"/>
                  <c:y val="-5.037811300430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6E-1E4A-9B17-6E591F163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sist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E-1E4A-9B17-6E591F1639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3433495876936E-2"/>
                  <c:y val="-3.32962667356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DB-F94A-BF94-11CF8464A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card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83.56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B-F94A-BF94-11CF8464A3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9936758359935E-2"/>
                  <c:y val="-5.037811300430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B-F94A-BF94-11CF8464A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card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79.56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B-F94A-BF94-11CF8464A3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3433495876936E-2"/>
                  <c:y val="-3.32962667356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2-E04C-930D-3CFA41A98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94.55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2-E04C-930D-3CFA41A988B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9936758359935E-2"/>
                  <c:y val="-5.037811300430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B2-E04C-930D-3CFA41A98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96.82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B2-E04C-930D-3CFA41A988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3433495876936E-2"/>
                  <c:y val="-3.32962667356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D-D040-9499-EA7159E74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sp02W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93.89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D-D040-9499-EA7159E745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9936758359935E-2"/>
                  <c:y val="-5.037811300430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6D-D040-9499-EA7159E74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sp02W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96.49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D-D040-9499-EA7159E745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3433495876936E-2"/>
                  <c:y val="-3.32962667356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E2-E947-A1C5-78039D970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Mglic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165.47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2-E947-A1C5-78039D9706B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059936758359935E-2"/>
                  <c:y val="-5.037811300430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E2-E947-A1C5-78039D970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Mglic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137.35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E2-E947-A1C5-78039D9706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87024185493081E-2"/>
                  <c:y val="-5.021671610355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E2-7B41-88FE-498400F0A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temp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37.369999999999997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2-7B41-88FE-498400F0AD7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382716049382713E-2"/>
                  <c:y val="-6.285615952291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E2-7B41-88FE-498400F0A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temp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37.229999999999997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2-7B41-88FE-498400F0A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00652440487626E-2"/>
                  <c:y val="-2.2414942353592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3-8D45-B592-839FEB7D5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resp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20.07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3-8D45-B592-839FEB7D515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204132123088752E-2"/>
                  <c:y val="-3.362241353038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3-8D45-B592-839FEB7D5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resp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3-8D45-B592-839FEB7D5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00652440487626E-2"/>
                  <c:y val="-2.2414942353592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B0-B540-8F60-400762816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sist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121.63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0-B540-8F60-40076281691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204132123088752E-2"/>
                  <c:y val="-3.362241353038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B0-B540-8F60-400762816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sist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125.97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B0-B540-8F60-400762816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00652440487626E-2"/>
                  <c:y val="-2.2414942353592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B0-274E-A26A-ABC2FE6C3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card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85.19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0-274E-A26A-ABC2FE6C3B2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204132123088752E-2"/>
                  <c:y val="-3.362241353038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B0-274E-A26A-ABC2FE6C3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freq card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83.54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B0-274E-A26A-ABC2FE6C3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Poisitivi</a:t>
            </a:r>
            <a:r>
              <a:rPr lang="en-US" dirty="0"/>
              <a:t> in Liguria</a:t>
            </a:r>
            <a:r>
              <a:rPr lang="en-US" baseline="0" dirty="0"/>
              <a:t> </a:t>
            </a:r>
            <a:r>
              <a:rPr lang="en-US" baseline="0" dirty="0" err="1"/>
              <a:t>nel</a:t>
            </a:r>
            <a:r>
              <a:rPr lang="en-US" baseline="0" dirty="0"/>
              <a:t> </a:t>
            </a:r>
            <a:r>
              <a:rPr lang="en-US" baseline="0" dirty="0" err="1"/>
              <a:t>periodo</a:t>
            </a:r>
            <a:r>
              <a:rPr lang="en-US" baseline="0" dirty="0"/>
              <a:t> di studio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N. POSITIVI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1-7E42-AE2F-6A25931619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1-7E42-AE2F-6A25931619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1-7E42-AE2F-6A25931619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81-7E42-AE2F-6A25931619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81-7E42-AE2F-6A25931619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Asl1  </a:t>
                    </a:r>
                    <a:fld id="{9639DC6F-5F0C-F744-9A44-F4ECF83986B2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81-7E42-AE2F-6A25931619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Asl2 </a:t>
                    </a:r>
                    <a:fld id="{82D68EF2-0703-7044-A5C6-F524B6514496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81-7E42-AE2F-6A25931619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Asl3  </a:t>
                    </a:r>
                    <a:fld id="{6F21CE15-E775-1144-B9F5-FD4C7B435040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81-7E42-AE2F-6A25931619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Asl4  </a:t>
                    </a:r>
                    <a:fld id="{15521CB2-EC89-0B44-BAD2-AC35A2B469B5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81-7E42-AE2F-6A25931619E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Asl5  </a:t>
                    </a:r>
                    <a:fld id="{50F15A58-6EEE-574F-B820-0FB2B8FC8766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81-7E42-AE2F-6A2593161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ASL1</c:v>
                </c:pt>
                <c:pt idx="1">
                  <c:v>ASL2</c:v>
                </c:pt>
                <c:pt idx="2">
                  <c:v>ASL3</c:v>
                </c:pt>
                <c:pt idx="3">
                  <c:v>ASL4</c:v>
                </c:pt>
                <c:pt idx="4">
                  <c:v>ASL5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8147</c:v>
                </c:pt>
                <c:pt idx="1">
                  <c:v>9987</c:v>
                </c:pt>
                <c:pt idx="2">
                  <c:v>27148</c:v>
                </c:pt>
                <c:pt idx="3">
                  <c:v>19398</c:v>
                </c:pt>
                <c:pt idx="4">
                  <c:v>7475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81-7E42-AE2F-6A2593161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87024185493081E-2"/>
                  <c:y val="-5.021671610355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1A-3C49-940E-8F4C0A26F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92.96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A-3C49-940E-8F4C0A26F62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382716049382713E-2"/>
                  <c:y val="-6.285615952291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1A-3C49-940E-8F4C0A26F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94.89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1A-3C49-940E-8F4C0A26F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87024185493081E-2"/>
                  <c:y val="-5.021671610355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7-064D-8195-0237F7BFB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sp02W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91.55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7-064D-8195-0237F7BFBA6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382716049382713E-2"/>
                  <c:y val="-6.285615952291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87-064D-8195-0237F7BFB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sp02W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94.33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87-064D-8195-0237F7BFB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Ricovero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87024185493081E-2"/>
                  <c:y val="-5.021671610355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7F-F04B-A94E-A2146D244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Mglic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138.16999999999999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F-F04B-A94E-A2146D24438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Ricovero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382716049382713E-2"/>
                  <c:y val="-6.285615952291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7F-F04B-A94E-A2146D244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Mglic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196.95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7F-F04B-A94E-A2146D244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245760"/>
        <c:axId val="1017683008"/>
        <c:axId val="0"/>
      </c:bar3DChart>
      <c:catAx>
        <c:axId val="1017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683008"/>
        <c:crosses val="autoZero"/>
        <c:auto val="1"/>
        <c:lblAlgn val="ctr"/>
        <c:lblOffset val="100"/>
        <c:noMultiLvlLbl val="0"/>
      </c:catAx>
      <c:valAx>
        <c:axId val="10176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72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noProof="0" dirty="0"/>
              <a:t>Percentuale di ricoveri</a:t>
            </a:r>
            <a:r>
              <a:rPr lang="it-IT" baseline="0" noProof="0" dirty="0"/>
              <a:t> rispetto ai consulti richiesti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3D-3044-AB26-0BF72D0C9E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D-3044-AB26-0BF72D0C9E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Ricoveri</c:v>
                </c:pt>
                <c:pt idx="1">
                  <c:v>Consulti senza ricovero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18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4-5543-AA51-3BCBDF43B4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Percentuale</a:t>
            </a:r>
            <a:r>
              <a:rPr lang="en-US" baseline="0" dirty="0"/>
              <a:t> di </a:t>
            </a:r>
            <a:r>
              <a:rPr lang="en-US" baseline="0" dirty="0" err="1"/>
              <a:t>ricoveri</a:t>
            </a:r>
            <a:r>
              <a:rPr lang="en-US" baseline="0" dirty="0"/>
              <a:t> </a:t>
            </a:r>
            <a:r>
              <a:rPr lang="en-US" baseline="0" dirty="0" err="1"/>
              <a:t>su</a:t>
            </a:r>
            <a:r>
              <a:rPr lang="en-US" baseline="0" dirty="0"/>
              <a:t> </a:t>
            </a:r>
            <a:r>
              <a:rPr lang="en-US" baseline="0" dirty="0" err="1"/>
              <a:t>totale</a:t>
            </a:r>
            <a:r>
              <a:rPr lang="en-US" baseline="0" dirty="0"/>
              <a:t> di </a:t>
            </a:r>
            <a:r>
              <a:rPr lang="en-US" baseline="0" dirty="0" err="1"/>
              <a:t>positivi</a:t>
            </a:r>
            <a:r>
              <a:rPr lang="en-US" baseline="0" dirty="0"/>
              <a:t> in </a:t>
            </a:r>
            <a:r>
              <a:rPr lang="en-US" baseline="0" dirty="0" err="1"/>
              <a:t>Asl</a:t>
            </a:r>
            <a:r>
              <a:rPr lang="en-US" baseline="0" dirty="0"/>
              <a:t> 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D-E74F-8416-75443E3831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6D-E74F-8416-75443E383186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Ricoveri in Asl 3</c:v>
                </c:pt>
                <c:pt idx="1">
                  <c:v>Positivi senza ricovero in Asl 3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5748</c:v>
                </c:pt>
                <c:pt idx="1">
                  <c:v>21400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A-6845-AABB-47DAC0BE9E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Foglio1!$A$2:$A$9</c:f>
              <c:strCache>
                <c:ptCount val="8"/>
                <c:pt idx="0">
                  <c:v>TEMPERATURA</c:v>
                </c:pt>
                <c:pt idx="1">
                  <c:v>ALTER_COSC</c:v>
                </c:pt>
                <c:pt idx="2">
                  <c:v>SP02</c:v>
                </c:pt>
                <c:pt idx="3">
                  <c:v>FREQ_CARDIACA</c:v>
                </c:pt>
                <c:pt idx="4">
                  <c:v>FREQ_RESPIRATORIA</c:v>
                </c:pt>
                <c:pt idx="5">
                  <c:v>SISTOLICA</c:v>
                </c:pt>
                <c:pt idx="6">
                  <c:v>SP02_WALK</c:v>
                </c:pt>
                <c:pt idx="7">
                  <c:v>GLICEMIA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10889</c:v>
                </c:pt>
                <c:pt idx="1">
                  <c:v>9961</c:v>
                </c:pt>
                <c:pt idx="2">
                  <c:v>9264</c:v>
                </c:pt>
                <c:pt idx="3">
                  <c:v>6432</c:v>
                </c:pt>
                <c:pt idx="4">
                  <c:v>4396</c:v>
                </c:pt>
                <c:pt idx="5">
                  <c:v>4208</c:v>
                </c:pt>
                <c:pt idx="6">
                  <c:v>3206</c:v>
                </c:pt>
                <c:pt idx="7">
                  <c:v>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51-B248-9DCD-503C3FA75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942128"/>
        <c:axId val="1308850160"/>
      </c:lineChart>
      <c:catAx>
        <c:axId val="125494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8850160"/>
        <c:crosses val="autoZero"/>
        <c:auto val="1"/>
        <c:lblAlgn val="ctr"/>
        <c:lblOffset val="100"/>
        <c:noMultiLvlLbl val="0"/>
      </c:catAx>
      <c:valAx>
        <c:axId val="13088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494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N. DIARI MESE</a:t>
            </a:r>
            <a:r>
              <a:rPr lang="en-US" baseline="0"/>
              <a:t> PER MESE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DIARI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5"/>
                <c:pt idx="0">
                  <c:v>Novembre 2020</c:v>
                </c:pt>
                <c:pt idx="1">
                  <c:v>Dicembre 2020</c:v>
                </c:pt>
                <c:pt idx="2">
                  <c:v>Gennaio 2021</c:v>
                </c:pt>
                <c:pt idx="3">
                  <c:v>Febbraio 2021</c:v>
                </c:pt>
                <c:pt idx="4">
                  <c:v>Marzo 2021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2334</c:v>
                </c:pt>
                <c:pt idx="1">
                  <c:v>2799</c:v>
                </c:pt>
                <c:pt idx="2">
                  <c:v>2226</c:v>
                </c:pt>
                <c:pt idx="3">
                  <c:v>2943</c:v>
                </c:pt>
                <c:pt idx="4">
                  <c:v>3189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49-4D42-90C6-8720148E6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0603312"/>
        <c:axId val="1250250896"/>
      </c:lineChart>
      <c:catAx>
        <c:axId val="12506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0250896"/>
        <c:crosses val="autoZero"/>
        <c:auto val="1"/>
        <c:lblAlgn val="ctr"/>
        <c:lblOffset val="100"/>
        <c:noMultiLvlLbl val="0"/>
      </c:catAx>
      <c:valAx>
        <c:axId val="12502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060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Consulti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5"/>
                <c:pt idx="0">
                  <c:v>Novembre 2020</c:v>
                </c:pt>
                <c:pt idx="1">
                  <c:v>Dicembre 2020</c:v>
                </c:pt>
                <c:pt idx="2">
                  <c:v>Gennaio 2021</c:v>
                </c:pt>
                <c:pt idx="3">
                  <c:v>Febbraio 2021</c:v>
                </c:pt>
                <c:pt idx="4">
                  <c:v>Marzo 2021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47</c:v>
                </c:pt>
                <c:pt idx="1">
                  <c:v>46</c:v>
                </c:pt>
                <c:pt idx="2">
                  <c:v>16</c:v>
                </c:pt>
                <c:pt idx="3">
                  <c:v>37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3-7740-ABA6-2B5F43672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7276704"/>
        <c:axId val="1297733280"/>
      </c:lineChart>
      <c:catAx>
        <c:axId val="12972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7733280"/>
        <c:crosses val="autoZero"/>
        <c:auto val="1"/>
        <c:lblAlgn val="ctr"/>
        <c:lblOffset val="100"/>
        <c:noMultiLvlLbl val="0"/>
      </c:catAx>
      <c:valAx>
        <c:axId val="129773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727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DIARI SU POSITIVI ASL 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N. Diari</a:t>
            </a:r>
            <a:r>
              <a:rPr lang="it-IT" sz="2400" baseline="0" dirty="0"/>
              <a:t> compilati nel periodo di studio in ogni singola Asl</a:t>
            </a:r>
            <a:r>
              <a:rPr lang="it-IT" sz="24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compilazioni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Foglio1!$A$2:$A$6</c:f>
              <c:strCache>
                <c:ptCount val="5"/>
                <c:pt idx="0">
                  <c:v>ASL 1</c:v>
                </c:pt>
                <c:pt idx="1">
                  <c:v>ASL 2</c:v>
                </c:pt>
                <c:pt idx="2">
                  <c:v>ASL 3</c:v>
                </c:pt>
                <c:pt idx="3">
                  <c:v>ASL 4</c:v>
                </c:pt>
                <c:pt idx="4">
                  <c:v>ASL 5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250</c:v>
                </c:pt>
                <c:pt idx="1">
                  <c:v>693</c:v>
                </c:pt>
                <c:pt idx="2">
                  <c:v>2663</c:v>
                </c:pt>
                <c:pt idx="3">
                  <c:v>197</c:v>
                </c:pt>
                <c:pt idx="4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1-3C40-86F6-971722CF8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9163776"/>
        <c:axId val="969165408"/>
        <c:axId val="0"/>
      </c:bar3DChart>
      <c:catAx>
        <c:axId val="9691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9165408"/>
        <c:crosses val="autoZero"/>
        <c:auto val="1"/>
        <c:lblAlgn val="ctr"/>
        <c:lblOffset val="100"/>
        <c:noMultiLvlLbl val="0"/>
      </c:catAx>
      <c:valAx>
        <c:axId val="9691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91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 di compilazione rispetto al numero di positivi registrati nelle singole ASL di appartenenza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Foglio1!$A$2:$A$6</c:f>
              <c:strCache>
                <c:ptCount val="5"/>
                <c:pt idx="0">
                  <c:v>ASL 1</c:v>
                </c:pt>
                <c:pt idx="1">
                  <c:v>ASL 2</c:v>
                </c:pt>
                <c:pt idx="2">
                  <c:v>ASL3</c:v>
                </c:pt>
                <c:pt idx="3">
                  <c:v>ASL4</c:v>
                </c:pt>
                <c:pt idx="4">
                  <c:v>ASL 5</c:v>
                </c:pt>
              </c:strCache>
            </c:strRef>
          </c:cat>
          <c:val>
            <c:numRef>
              <c:f>Foglio1!$B$2:$B$6</c:f>
              <c:numCache>
                <c:formatCode>0.00%</c:formatCode>
                <c:ptCount val="5"/>
                <c:pt idx="0">
                  <c:v>3.1E-2</c:v>
                </c:pt>
                <c:pt idx="1">
                  <c:v>6.9000000000000006E-2</c:v>
                </c:pt>
                <c:pt idx="2">
                  <c:v>9.8000000000000004E-2</c:v>
                </c:pt>
                <c:pt idx="3" formatCode="0%">
                  <c:v>0.01</c:v>
                </c:pt>
                <c:pt idx="4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F-B34A-91A0-5D9AE1D38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9241216"/>
        <c:axId val="969242848"/>
        <c:axId val="0"/>
      </c:bar3DChart>
      <c:catAx>
        <c:axId val="9692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9242848"/>
        <c:crosses val="autoZero"/>
        <c:auto val="1"/>
        <c:lblAlgn val="ctr"/>
        <c:lblOffset val="100"/>
        <c:noMultiLvlLbl val="0"/>
      </c:catAx>
      <c:valAx>
        <c:axId val="96924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92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46027129371472"/>
          <c:y val="8.4302426658153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 MEDICI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0C-C44A-B169-D5075F4F4A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0C-C44A-B169-D5075F4F4A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0C-C44A-B169-D5075F4F4A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0C-C44A-B169-D5075F4F4A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0C-C44A-B169-D5075F4F4A8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C-C44A-B169-D5075F4F4A8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C-C44A-B169-D5075F4F4A8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0C-C44A-B169-D5075F4F4A8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0C-C44A-B169-D5075F4F4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ASL1</c:v>
                </c:pt>
                <c:pt idx="1">
                  <c:v>ASL2</c:v>
                </c:pt>
                <c:pt idx="2">
                  <c:v>ASL3</c:v>
                </c:pt>
                <c:pt idx="3">
                  <c:v>ASL4</c:v>
                </c:pt>
                <c:pt idx="4">
                  <c:v>ASL5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32</c:v>
                </c:pt>
                <c:pt idx="1">
                  <c:v>46</c:v>
                </c:pt>
                <c:pt idx="2">
                  <c:v>251</c:v>
                </c:pt>
                <c:pt idx="3">
                  <c:v>21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0C-C44A-B169-D5075F4F4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9849501589919"/>
          <c:y val="0.83189647270049094"/>
          <c:w val="0.71086575721644973"/>
          <c:h val="0.13598831714402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 di MMG per singola ASL rispetto al totale di MMG in Liguria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Foglio1!$A$2:$A$6</c:f>
              <c:strCache>
                <c:ptCount val="5"/>
                <c:pt idx="0">
                  <c:v>ASL 1</c:v>
                </c:pt>
                <c:pt idx="1">
                  <c:v>ASL 2</c:v>
                </c:pt>
                <c:pt idx="2">
                  <c:v>ASL 3</c:v>
                </c:pt>
                <c:pt idx="3">
                  <c:v>ASL 4</c:v>
                </c:pt>
                <c:pt idx="4">
                  <c:v>ASL 5</c:v>
                </c:pt>
              </c:strCache>
            </c:strRef>
          </c:cat>
          <c:val>
            <c:numRef>
              <c:f>Foglio1!$B$2:$B$6</c:f>
              <c:numCache>
                <c:formatCode>0.00%</c:formatCode>
                <c:ptCount val="5"/>
                <c:pt idx="0">
                  <c:v>0.218</c:v>
                </c:pt>
                <c:pt idx="1">
                  <c:v>0.23499999999999999</c:v>
                </c:pt>
                <c:pt idx="2">
                  <c:v>0.498</c:v>
                </c:pt>
                <c:pt idx="3" formatCode="0%">
                  <c:v>0.21</c:v>
                </c:pt>
                <c:pt idx="4" formatCode="0%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D-8D41-897A-7E769AB0B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2949360"/>
        <c:axId val="972950992"/>
        <c:axId val="0"/>
      </c:bar3DChart>
      <c:catAx>
        <c:axId val="97294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2950992"/>
        <c:crosses val="autoZero"/>
        <c:auto val="1"/>
        <c:lblAlgn val="ctr"/>
        <c:lblOffset val="100"/>
        <c:noMultiLvlLbl val="0"/>
      </c:catAx>
      <c:valAx>
        <c:axId val="97295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294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Differenze</a:t>
            </a:r>
            <a:r>
              <a:rPr lang="it-IT" baseline="0" dirty="0"/>
              <a:t> di genere nei valori medi dei parametri vitali inseriti nel diario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Uomini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M Temperatura</c:v>
                </c:pt>
                <c:pt idx="1">
                  <c:v>M Frequenza respiratoria</c:v>
                </c:pt>
                <c:pt idx="2">
                  <c:v>M Sistolica</c:v>
                </c:pt>
                <c:pt idx="3">
                  <c:v>M Frrequenza Cardiaca</c:v>
                </c:pt>
                <c:pt idx="4">
                  <c:v>M SP02</c:v>
                </c:pt>
                <c:pt idx="5">
                  <c:v>M SP02W</c:v>
                </c:pt>
                <c:pt idx="6">
                  <c:v>M Glicemia</c:v>
                </c:pt>
                <c:pt idx="7">
                  <c:v>M Età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36.700000000000003</c:v>
                </c:pt>
                <c:pt idx="1">
                  <c:v>17.399999999999999</c:v>
                </c:pt>
                <c:pt idx="2">
                  <c:v>128.1</c:v>
                </c:pt>
                <c:pt idx="3">
                  <c:v>79.099999999999994</c:v>
                </c:pt>
                <c:pt idx="4">
                  <c:v>96.5</c:v>
                </c:pt>
                <c:pt idx="5">
                  <c:v>96.1</c:v>
                </c:pt>
                <c:pt idx="6">
                  <c:v>134.5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C-2142-86E3-6A5AC8BF7B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Donne</c:v>
                </c:pt>
              </c:strCache>
            </c:strRef>
          </c:tx>
          <c:spPr>
            <a:solidFill>
              <a:srgbClr val="FF80A9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6570048309178744E-2"/>
                  <c:y val="-5.8372849914210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2C-2142-86E3-6A5AC8BF7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80A9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M Temperatura</c:v>
                </c:pt>
                <c:pt idx="1">
                  <c:v>M Frequenza respiratoria</c:v>
                </c:pt>
                <c:pt idx="2">
                  <c:v>M Sistolica</c:v>
                </c:pt>
                <c:pt idx="3">
                  <c:v>M Frrequenza Cardiaca</c:v>
                </c:pt>
                <c:pt idx="4">
                  <c:v>M SP02</c:v>
                </c:pt>
                <c:pt idx="5">
                  <c:v>M SP02W</c:v>
                </c:pt>
                <c:pt idx="6">
                  <c:v>M Glicemia</c:v>
                </c:pt>
                <c:pt idx="7">
                  <c:v>M Età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36.6</c:v>
                </c:pt>
                <c:pt idx="1">
                  <c:v>16.399999999999999</c:v>
                </c:pt>
                <c:pt idx="2">
                  <c:v>124.8</c:v>
                </c:pt>
                <c:pt idx="3">
                  <c:v>80.3</c:v>
                </c:pt>
                <c:pt idx="4">
                  <c:v>96.9</c:v>
                </c:pt>
                <c:pt idx="5">
                  <c:v>96.6</c:v>
                </c:pt>
                <c:pt idx="6">
                  <c:v>146</c:v>
                </c:pt>
                <c:pt idx="7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C-2142-86E3-6A5AC8BF7B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6233968"/>
        <c:axId val="972934304"/>
        <c:axId val="0"/>
      </c:bar3DChart>
      <c:catAx>
        <c:axId val="100623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2934304"/>
        <c:crosses val="autoZero"/>
        <c:auto val="1"/>
        <c:lblAlgn val="ctr"/>
        <c:lblOffset val="100"/>
        <c:noMultiLvlLbl val="0"/>
      </c:catAx>
      <c:valAx>
        <c:axId val="9729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23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Consulto 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329627920634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A-6C40-A783-C7B0D54BE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Temperatura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2-7D43-8E3E-E208F0E2189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Consulto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182315955940887E-2"/>
                  <c:y val="-4.562152055754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2-7D43-8E3E-E208F0E21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 Temperatura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2-7D43-8E3E-E208F0E21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5068704"/>
        <c:axId val="1004883840"/>
        <c:axId val="0"/>
      </c:bar3DChart>
      <c:catAx>
        <c:axId val="10050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4883840"/>
        <c:crosses val="autoZero"/>
        <c:auto val="1"/>
        <c:lblAlgn val="ctr"/>
        <c:lblOffset val="100"/>
        <c:noMultiLvlLbl val="0"/>
      </c:catAx>
      <c:valAx>
        <c:axId val="100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50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C0AC-4079-4E98-9BC1-11C7E3CA624E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DA1E-C2AB-4549-8112-0BBC0B465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8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E4620-0133-FC4E-90C0-03880F69191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18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73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 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 da subito , le informazioni trasmesse riguardavano il numero dei morti, il numero di nuovi casi accertati, la saturazione dei reparti di anestesia e rianimazione, poco è stato detto riguardo quanti dei soggetti positivi sul territorio abbiano avuto bisogno del ricovero, e di questi pazienti territoriali, quale è stato il decorso e la gestione da parte dei MMG in collaborazione con gli specialisti , che per quanto riguarda la Regione Liguria, si è strutturata con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diario condiviso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 fini di un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ricovero concordato,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qualora necessario.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questo studio abbiamo l’obiettivo di indagare le diversa distribuzione dell’uso del diario nelle cinque Asl, le differenze di genere nei parametri valutati, il numero di consulti . Inoltre abbiamo analizzato la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dei medici liguri all’uso di questo strumento e quali sono stati i criteri che li hanno spinti a chiedere un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e,in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alcuni casi, a concordare un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ricovero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gli specialisti. In fine abbiamo indagato se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diario condiviso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 servito a filtrare gli accessi in PS 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53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CF7C446B-BC41-4CED-BA10-8D056454B8A1}" type="slidenum">
              <a:rPr lang="it-IT" altLang="en-US" smtClean="0"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4</a:t>
            </a:fld>
            <a:endParaRPr lang="it-IT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Genoma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rna</a:t>
            </a:r>
            <a:r>
              <a:rPr lang="en-US" altLang="en-US" dirty="0">
                <a:latin typeface="Arial" panose="020B0604020202020204" pitchFamily="34" charset="0"/>
              </a:rPr>
              <a:t>-&gt; </a:t>
            </a:r>
            <a:r>
              <a:rPr lang="en-US" altLang="en-US" dirty="0" err="1">
                <a:latin typeface="Arial" panose="020B0604020202020204" pitchFamily="34" charset="0"/>
              </a:rPr>
              <a:t>va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incontro</a:t>
            </a:r>
            <a:r>
              <a:rPr lang="en-US" altLang="en-US" dirty="0">
                <a:latin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</a:rPr>
              <a:t>numerose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mut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60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17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21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57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387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96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perché i ricoveri derivati dall’impiego dei diari nel nostro periodo di studio sono avvenuti solo su territorio genovese.)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47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A1E-C2AB-4549-8112-0BBC0B46592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70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4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7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age1.png" descr="D:\Dati\Desktop\unige.jpg">
            <a:extLst>
              <a:ext uri="{FF2B5EF4-FFF2-40B4-BE49-F238E27FC236}">
                <a16:creationId xmlns:a16="http://schemas.microsoft.com/office/drawing/2014/main" id="{A9D17E72-8386-234B-9A7A-4F54331D40C4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83866" y="6132513"/>
            <a:ext cx="499057" cy="68103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7689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8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36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7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9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3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3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622F-04DE-47C9-B917-6D8C6D37AC5D}" type="datetimeFigureOut">
              <a:rPr lang="it-IT" smtClean="0"/>
              <a:t>18/07/2021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BF3D-1CC6-48CB-955A-F0E58AF27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3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387EC-02E6-134A-8BE5-DA9528269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874" y="4102629"/>
            <a:ext cx="10880242" cy="82867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it-IT" sz="2400" b="1" dirty="0">
                <a:ln w="0"/>
                <a:solidFill>
                  <a:schemeClr val="tx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Il paziente con infezione da COVID-19 seguito a domicilio: il ruolo del MMG e cogestione con lo specialista; i dati di un’esperienza ligure.</a:t>
            </a:r>
            <a:endParaRPr lang="it-IT" sz="3600" dirty="0">
              <a:ln w="0"/>
              <a:solidFill>
                <a:schemeClr val="tx1"/>
              </a:solidFill>
              <a:effectLst/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A9EBC0F-1318-234B-80B6-2BAA013C28F2}"/>
              </a:ext>
            </a:extLst>
          </p:cNvPr>
          <p:cNvSpPr txBox="1"/>
          <p:nvPr/>
        </p:nvSpPr>
        <p:spPr>
          <a:xfrm>
            <a:off x="1141519" y="5604933"/>
            <a:ext cx="3593767" cy="8938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Relatore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Prof. Filippo Ansaldi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Correlatore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Dott. Andrea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Stimamiglio</a:t>
            </a:r>
            <a:endParaRPr lang="it-IT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Sara Ferrando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2EDAE3-5298-864F-8B20-F3EE0C6F0AF0}"/>
              </a:ext>
            </a:extLst>
          </p:cNvPr>
          <p:cNvSpPr txBox="1"/>
          <p:nvPr/>
        </p:nvSpPr>
        <p:spPr>
          <a:xfrm>
            <a:off x="2738434" y="658957"/>
            <a:ext cx="647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Università degli studi di Genova</a:t>
            </a:r>
          </a:p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Scuola di Scienze Mediche e Farmaceutiche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58CE13-6BC5-0B4A-ABF9-FBC71CEBBA8A}"/>
              </a:ext>
            </a:extLst>
          </p:cNvPr>
          <p:cNvSpPr txBox="1"/>
          <p:nvPr/>
        </p:nvSpPr>
        <p:spPr>
          <a:xfrm>
            <a:off x="3181347" y="3184710"/>
            <a:ext cx="602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Corso di Laurea in Medicina e Chirurgia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F3958E-99D5-954D-9F55-CE767A27D406}"/>
              </a:ext>
            </a:extLst>
          </p:cNvPr>
          <p:cNvSpPr txBox="1"/>
          <p:nvPr/>
        </p:nvSpPr>
        <p:spPr>
          <a:xfrm>
            <a:off x="4408879" y="3523264"/>
            <a:ext cx="3374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Anno accademico 2020-2021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A85A01F1-F042-4761-8F35-99A0608B5D4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61150" y="1462400"/>
            <a:ext cx="1269687" cy="15670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4649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0837"/>
            <a:ext cx="10515600" cy="1114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400" dirty="0">
                <a:latin typeface="Calisto MT" panose="02040603050505030304" pitchFamily="18" charset="77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2400" dirty="0">
                <a:latin typeface="Calisto MT" panose="02040603050505030304" pitchFamily="18" charset="77"/>
              </a:rPr>
              <a:t>COMPLIANCE MMG</a:t>
            </a:r>
          </a:p>
          <a:p>
            <a:pPr marL="0" indent="0">
              <a:buNone/>
              <a:defRPr/>
            </a:pPr>
            <a:r>
              <a:rPr lang="it-IT" sz="2400" dirty="0">
                <a:latin typeface="Calisto MT" panose="02040603050505030304" pitchFamily="18" charset="77"/>
              </a:rPr>
              <a:t>Alla compilazione dei diari hanno partecipato </a:t>
            </a:r>
            <a:r>
              <a:rPr lang="it-IT" sz="2400" b="1" dirty="0">
                <a:latin typeface="Calisto MT" panose="02040603050505030304" pitchFamily="18" charset="77"/>
              </a:rPr>
              <a:t>392 medici</a:t>
            </a:r>
            <a:r>
              <a:rPr lang="it-IT" sz="2400" dirty="0">
                <a:latin typeface="Calisto MT" panose="02040603050505030304" pitchFamily="18" charset="77"/>
              </a:rPr>
              <a:t> così divisi per ASL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D7D595C-5003-0047-90E4-FA9A2EC51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489091"/>
              </p:ext>
            </p:extLst>
          </p:nvPr>
        </p:nvGraphicFramePr>
        <p:xfrm>
          <a:off x="1454728" y="3880867"/>
          <a:ext cx="4982644" cy="302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0A4FF8A-D985-0845-A735-63611EB8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77543"/>
              </p:ext>
            </p:extLst>
          </p:nvPr>
        </p:nvGraphicFramePr>
        <p:xfrm>
          <a:off x="3134810" y="1363693"/>
          <a:ext cx="5917385" cy="2348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953">
                  <a:extLst>
                    <a:ext uri="{9D8B030D-6E8A-4147-A177-3AD203B41FA5}">
                      <a16:colId xmlns:a16="http://schemas.microsoft.com/office/drawing/2014/main" val="971188452"/>
                    </a:ext>
                  </a:extLst>
                </a:gridCol>
                <a:gridCol w="1972216">
                  <a:extLst>
                    <a:ext uri="{9D8B030D-6E8A-4147-A177-3AD203B41FA5}">
                      <a16:colId xmlns:a16="http://schemas.microsoft.com/office/drawing/2014/main" val="2021798736"/>
                    </a:ext>
                  </a:extLst>
                </a:gridCol>
                <a:gridCol w="1972216">
                  <a:extLst>
                    <a:ext uri="{9D8B030D-6E8A-4147-A177-3AD203B41FA5}">
                      <a16:colId xmlns:a16="http://schemas.microsoft.com/office/drawing/2014/main" val="1072783680"/>
                    </a:ext>
                  </a:extLst>
                </a:gridCol>
              </a:tblGrid>
              <a:tr h="1061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ASL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MEDICI PARTECIPANTI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PERCENTUALE DI MEDICI PARTECIPANTI RISPETTO AL N. TOT DI MMG IN LIGURIA (N. TOT = 1030)</a:t>
                      </a:r>
                    </a:p>
                  </a:txBody>
                  <a:tcPr marL="79572" marR="79572" marT="0" marB="0" anchor="ctr"/>
                </a:tc>
                <a:extLst>
                  <a:ext uri="{0D108BD9-81ED-4DB2-BD59-A6C34878D82A}">
                    <a16:rowId xmlns:a16="http://schemas.microsoft.com/office/drawing/2014/main" val="2830372429"/>
                  </a:ext>
                </a:extLst>
              </a:tr>
              <a:tr h="256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ASL1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32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21,8%</a:t>
                      </a:r>
                    </a:p>
                  </a:txBody>
                  <a:tcPr marL="79572" marR="79572" marT="0" marB="0"/>
                </a:tc>
                <a:extLst>
                  <a:ext uri="{0D108BD9-81ED-4DB2-BD59-A6C34878D82A}">
                    <a16:rowId xmlns:a16="http://schemas.microsoft.com/office/drawing/2014/main" val="2607158653"/>
                  </a:ext>
                </a:extLst>
              </a:tr>
              <a:tr h="256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ASL2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46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23,5%</a:t>
                      </a:r>
                    </a:p>
                  </a:txBody>
                  <a:tcPr marL="79572" marR="79572" marT="0" marB="0"/>
                </a:tc>
                <a:extLst>
                  <a:ext uri="{0D108BD9-81ED-4DB2-BD59-A6C34878D82A}">
                    <a16:rowId xmlns:a16="http://schemas.microsoft.com/office/drawing/2014/main" val="1497974950"/>
                  </a:ext>
                </a:extLst>
              </a:tr>
              <a:tr h="256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>
                          <a:effectLst/>
                        </a:rPr>
                        <a:t>ASL3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251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49,8%</a:t>
                      </a:r>
                    </a:p>
                  </a:txBody>
                  <a:tcPr marL="79572" marR="79572" marT="0" marB="0"/>
                </a:tc>
                <a:extLst>
                  <a:ext uri="{0D108BD9-81ED-4DB2-BD59-A6C34878D82A}">
                    <a16:rowId xmlns:a16="http://schemas.microsoft.com/office/drawing/2014/main" val="832577404"/>
                  </a:ext>
                </a:extLst>
              </a:tr>
              <a:tr h="256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>
                          <a:effectLst/>
                        </a:rPr>
                        <a:t>ASL4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21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9572" marR="79572" marT="0" marB="0"/>
                </a:tc>
                <a:extLst>
                  <a:ext uri="{0D108BD9-81ED-4DB2-BD59-A6C34878D82A}">
                    <a16:rowId xmlns:a16="http://schemas.microsoft.com/office/drawing/2014/main" val="1105030065"/>
                  </a:ext>
                </a:extLst>
              </a:tr>
              <a:tr h="256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>
                          <a:effectLst/>
                        </a:rPr>
                        <a:t>ASL5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</a:rPr>
                        <a:t>42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72" marR="79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28,2%</a:t>
                      </a:r>
                    </a:p>
                  </a:txBody>
                  <a:tcPr marL="79572" marR="79572" marT="0" marB="0"/>
                </a:tc>
                <a:extLst>
                  <a:ext uri="{0D108BD9-81ED-4DB2-BD59-A6C34878D82A}">
                    <a16:rowId xmlns:a16="http://schemas.microsoft.com/office/drawing/2014/main" val="1062595466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551D91B4-3205-CB4E-AC67-9053E266E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721595"/>
              </p:ext>
            </p:extLst>
          </p:nvPr>
        </p:nvGraphicFramePr>
        <p:xfrm>
          <a:off x="6947014" y="3924471"/>
          <a:ext cx="4406786" cy="293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47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2539C-DD62-C042-B96A-3BFFADAC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Calisto MT" panose="02040603050505030304" pitchFamily="18" charset="77"/>
              </a:rPr>
              <a:t>Risultati</a:t>
            </a:r>
            <a:br>
              <a:rPr lang="it-IT" dirty="0">
                <a:latin typeface="Calisto MT" panose="02040603050505030304" pitchFamily="18" charset="77"/>
              </a:rPr>
            </a:br>
            <a:endParaRPr lang="it-IT" dirty="0">
              <a:latin typeface="Calisto MT" panose="02040603050505030304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C14F69-8DE2-694E-8FEA-E887D541C715}"/>
              </a:ext>
            </a:extLst>
          </p:cNvPr>
          <p:cNvSpPr txBox="1"/>
          <p:nvPr/>
        </p:nvSpPr>
        <p:spPr>
          <a:xfrm>
            <a:off x="762000" y="1063469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Diari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06A96E75-B8C2-A54B-8E34-F849DE60C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3861"/>
              </p:ext>
            </p:extLst>
          </p:nvPr>
        </p:nvGraphicFramePr>
        <p:xfrm>
          <a:off x="838200" y="161932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2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9F1E347-40AF-144E-B045-D0B5994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664745"/>
              </p:ext>
            </p:extLst>
          </p:nvPr>
        </p:nvGraphicFramePr>
        <p:xfrm>
          <a:off x="212272" y="1191492"/>
          <a:ext cx="2878364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35DC57-8EF0-DD49-A0DD-F3C9B1DB5121}"/>
              </a:ext>
            </a:extLst>
          </p:cNvPr>
          <p:cNvSpPr txBox="1"/>
          <p:nvPr/>
        </p:nvSpPr>
        <p:spPr>
          <a:xfrm>
            <a:off x="914401" y="309230"/>
            <a:ext cx="1077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Differenze nei valori medi dei parametri vitali dei pazienti per i quali è stata richiesta una consulenza infettivologica rispetto a quelli seguiti solo dai MMG</a:t>
            </a:r>
          </a:p>
        </p:txBody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A8777394-670E-0447-A428-CC0EE1791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428950"/>
              </p:ext>
            </p:extLst>
          </p:nvPr>
        </p:nvGraphicFramePr>
        <p:xfrm>
          <a:off x="3090636" y="1223655"/>
          <a:ext cx="3014889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63EDE12B-F04A-A94E-AC41-CDD2030AF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122013"/>
              </p:ext>
            </p:extLst>
          </p:nvPr>
        </p:nvGraphicFramePr>
        <p:xfrm>
          <a:off x="6105525" y="1191491"/>
          <a:ext cx="3172277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093CAFCD-81EF-654B-9BDC-D649F5FC2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40758"/>
              </p:ext>
            </p:extLst>
          </p:nvPr>
        </p:nvGraphicFramePr>
        <p:xfrm>
          <a:off x="9120414" y="1223655"/>
          <a:ext cx="3172277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Segnaposto contenuto 3">
            <a:extLst>
              <a:ext uri="{FF2B5EF4-FFF2-40B4-BE49-F238E27FC236}">
                <a16:creationId xmlns:a16="http://schemas.microsoft.com/office/drawing/2014/main" id="{46227803-0421-9B48-BB58-C52FB0839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593388"/>
              </p:ext>
            </p:extLst>
          </p:nvPr>
        </p:nvGraphicFramePr>
        <p:xfrm>
          <a:off x="1425803" y="3861460"/>
          <a:ext cx="3172277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Segnaposto contenuto 3">
            <a:extLst>
              <a:ext uri="{FF2B5EF4-FFF2-40B4-BE49-F238E27FC236}">
                <a16:creationId xmlns:a16="http://schemas.microsoft.com/office/drawing/2014/main" id="{A6A6DCA7-B335-A447-9DAF-B720A2C78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743910"/>
              </p:ext>
            </p:extLst>
          </p:nvPr>
        </p:nvGraphicFramePr>
        <p:xfrm>
          <a:off x="4716690" y="3845378"/>
          <a:ext cx="3172277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8573CBAA-E5B2-DF4F-92BB-ABF2CD25F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014969"/>
              </p:ext>
            </p:extLst>
          </p:nvPr>
        </p:nvGraphicFramePr>
        <p:xfrm>
          <a:off x="8007577" y="3845377"/>
          <a:ext cx="3172277" cy="266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411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D3B93-4586-BB48-AE3D-80420E94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Differenze nei valori medi dei parametri vitali dei pazienti per i quali è concordato un ricovero con gli infettivologi rispetto a quelli per cui è stata chiesta una consulenza ma non sono stati ricoverati</a:t>
            </a:r>
            <a:br>
              <a:rPr lang="it-IT" sz="2400" dirty="0"/>
            </a:br>
            <a:endParaRPr lang="it-IT" sz="2400" dirty="0">
              <a:latin typeface="Calisto MT" panose="02040603050505030304" pitchFamily="18" charset="77"/>
            </a:endParaRPr>
          </a:p>
        </p:txBody>
      </p:sp>
      <p:graphicFrame>
        <p:nvGraphicFramePr>
          <p:cNvPr id="4" name="Segnaposto contenuto 5">
            <a:extLst>
              <a:ext uri="{FF2B5EF4-FFF2-40B4-BE49-F238E27FC236}">
                <a16:creationId xmlns:a16="http://schemas.microsoft.com/office/drawing/2014/main" id="{578C9F7D-141B-9247-BA5B-594488575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130355"/>
              </p:ext>
            </p:extLst>
          </p:nvPr>
        </p:nvGraphicFramePr>
        <p:xfrm>
          <a:off x="146958" y="1051152"/>
          <a:ext cx="3086100" cy="262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egnaposto contenuto 5">
            <a:extLst>
              <a:ext uri="{FF2B5EF4-FFF2-40B4-BE49-F238E27FC236}">
                <a16:creationId xmlns:a16="http://schemas.microsoft.com/office/drawing/2014/main" id="{1DCDD5EF-8EE4-6F42-855F-AD2BF27D0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93287"/>
              </p:ext>
            </p:extLst>
          </p:nvPr>
        </p:nvGraphicFramePr>
        <p:xfrm>
          <a:off x="3233059" y="1039700"/>
          <a:ext cx="2939142" cy="263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0E9099F2-290B-5B49-8CBA-65A68CE82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36523"/>
              </p:ext>
            </p:extLst>
          </p:nvPr>
        </p:nvGraphicFramePr>
        <p:xfrm>
          <a:off x="6172201" y="1039700"/>
          <a:ext cx="2939142" cy="263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egnaposto contenuto 5">
            <a:extLst>
              <a:ext uri="{FF2B5EF4-FFF2-40B4-BE49-F238E27FC236}">
                <a16:creationId xmlns:a16="http://schemas.microsoft.com/office/drawing/2014/main" id="{154B413C-1B37-6447-89CE-77C55D568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54068"/>
              </p:ext>
            </p:extLst>
          </p:nvPr>
        </p:nvGraphicFramePr>
        <p:xfrm>
          <a:off x="9111343" y="1039700"/>
          <a:ext cx="2939142" cy="263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Segnaposto contenuto 5">
            <a:extLst>
              <a:ext uri="{FF2B5EF4-FFF2-40B4-BE49-F238E27FC236}">
                <a16:creationId xmlns:a16="http://schemas.microsoft.com/office/drawing/2014/main" id="{628ED29E-14D8-C641-8983-EEE656275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292486"/>
              </p:ext>
            </p:extLst>
          </p:nvPr>
        </p:nvGraphicFramePr>
        <p:xfrm>
          <a:off x="1616530" y="3816123"/>
          <a:ext cx="3086100" cy="262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Segnaposto contenuto 5">
            <a:extLst>
              <a:ext uri="{FF2B5EF4-FFF2-40B4-BE49-F238E27FC236}">
                <a16:creationId xmlns:a16="http://schemas.microsoft.com/office/drawing/2014/main" id="{C1DEBD45-E431-C447-A666-9911EB6DC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136549"/>
              </p:ext>
            </p:extLst>
          </p:nvPr>
        </p:nvGraphicFramePr>
        <p:xfrm>
          <a:off x="4702630" y="3816123"/>
          <a:ext cx="3086100" cy="262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Segnaposto contenuto 5">
            <a:extLst>
              <a:ext uri="{FF2B5EF4-FFF2-40B4-BE49-F238E27FC236}">
                <a16:creationId xmlns:a16="http://schemas.microsoft.com/office/drawing/2014/main" id="{A82E82A2-B118-2047-AC3B-9A7ABDDE6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902300"/>
              </p:ext>
            </p:extLst>
          </p:nvPr>
        </p:nvGraphicFramePr>
        <p:xfrm>
          <a:off x="7788730" y="3816123"/>
          <a:ext cx="3086100" cy="262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167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9E91B-F11A-420F-B515-4E2D9645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382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Ricoveri nel nostro campione Vs. ricoveri della popolazione generale dei positivi nella </a:t>
            </a:r>
            <a:r>
              <a:rPr lang="it-IT" sz="2400" b="1" dirty="0">
                <a:latin typeface="Calisto MT" panose="02040603050505030304" pitchFamily="18" charset="77"/>
              </a:rPr>
              <a:t>ASL3.</a:t>
            </a:r>
            <a:br>
              <a:rPr lang="it-IT" sz="2400" dirty="0">
                <a:latin typeface="Calisto MT" panose="02040603050505030304" pitchFamily="18" charset="77"/>
              </a:rPr>
            </a:br>
            <a:r>
              <a:rPr lang="it-IT" sz="2400" dirty="0">
                <a:latin typeface="Calisto MT" panose="02040603050505030304" pitchFamily="18" charset="0"/>
              </a:rPr>
              <a:t> 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FCDC8A-8B82-4B92-BDD7-97A7EAB7A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33" y="965739"/>
            <a:ext cx="10515600" cy="3580720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latin typeface="Calisto MT" panose="02040603050505030304" pitchFamily="18" charset="77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Calisto MT" panose="02040603050505030304" pitchFamily="18" charset="77"/>
              </a:rPr>
              <a:t>Abbiamo verificato se la percentuale di ricoveri rilevata nel nostro campione sia equiparabile a quella registrata nella popolazione generale attraverso il test della binomiale: è risultato che nel nostro campione il tasso di ricoveri fra i soggetti per cui è stato chiesto il consulto (15%) è stato inferiore rispetto al tasso dei ricoveri nella popolazione generale (21%) (</a:t>
            </a:r>
            <a:r>
              <a:rPr lang="it-IT" sz="2400" b="1" dirty="0" err="1">
                <a:latin typeface="Calisto MT" panose="02040603050505030304" pitchFamily="18" charset="77"/>
              </a:rPr>
              <a:t>p</a:t>
            </a:r>
            <a:r>
              <a:rPr lang="it-IT" sz="2400" b="1" dirty="0">
                <a:latin typeface="Calisto MT" panose="02040603050505030304" pitchFamily="18" charset="77"/>
              </a:rPr>
              <a:t>&lt;,001</a:t>
            </a:r>
            <a:r>
              <a:rPr lang="it-IT" sz="2400" dirty="0">
                <a:latin typeface="Calisto MT" panose="02040603050505030304" pitchFamily="18" charset="77"/>
              </a:rPr>
              <a:t>; g&gt;,25).</a:t>
            </a:r>
          </a:p>
          <a:p>
            <a:endParaRPr lang="it-IT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5557A33-CC13-8D44-8EA6-3D7D29D5D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90667"/>
              </p:ext>
            </p:extLst>
          </p:nvPr>
        </p:nvGraphicFramePr>
        <p:xfrm>
          <a:off x="729673" y="3429000"/>
          <a:ext cx="4921616" cy="328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1AF012E-E400-D845-AA8F-D74FD1365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37065"/>
              </p:ext>
            </p:extLst>
          </p:nvPr>
        </p:nvGraphicFramePr>
        <p:xfrm>
          <a:off x="6303818" y="3435159"/>
          <a:ext cx="4921616" cy="328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40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5C6A6-BA24-8247-90E1-01114032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Distribuzione della compilazione dei parametri, su 13242 diari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C263D89-FB71-7546-822F-8D2E6B3C9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2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78423-F480-594C-9947-B29BCC0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Andamento della compilazione dei diari mese per mese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002E925-2202-FD44-9EB0-25D207C46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23860"/>
              </p:ext>
            </p:extLst>
          </p:nvPr>
        </p:nvGraphicFramePr>
        <p:xfrm>
          <a:off x="838200" y="1825625"/>
          <a:ext cx="10269071" cy="419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0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04077-AE57-3945-9FB8-6E42EFF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626382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t-IT" sz="2700" dirty="0">
                <a:latin typeface="Calisto MT" panose="02040603050505030304" pitchFamily="18" charset="77"/>
              </a:rPr>
              <a:t>Andamento dei consulti: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57A2710-457E-FC47-B43A-11CC25D66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972095"/>
              </p:ext>
            </p:extLst>
          </p:nvPr>
        </p:nvGraphicFramePr>
        <p:xfrm>
          <a:off x="838200" y="1690689"/>
          <a:ext cx="10515600" cy="419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2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6FD30-0C84-9F48-B8A4-4091D81C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alisto MT" panose="02040603050505030304" pitchFamily="18" charset="77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3AEEFB-C4A6-D243-9ACF-10E1FF13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it-IT" sz="2600" dirty="0">
                <a:latin typeface="Calisto MT" panose="02040603050505030304" pitchFamily="18" charset="77"/>
              </a:rPr>
              <a:t>MMG non hanno compilato i diari per TUTTI i loro pazienti COVID-19+, ma hanno effettuato una selezione. In ASL3 è risultato che circa il 10% dei pazienti </a:t>
            </a:r>
            <a:r>
              <a:rPr lang="it-IT" sz="2600" dirty="0" err="1">
                <a:latin typeface="Calisto MT" panose="02040603050505030304" pitchFamily="18" charset="77"/>
              </a:rPr>
              <a:t>covid</a:t>
            </a:r>
            <a:r>
              <a:rPr lang="it-IT" sz="2600" dirty="0">
                <a:latin typeface="Calisto MT" panose="02040603050505030304" pitchFamily="18" charset="77"/>
              </a:rPr>
              <a:t> era meritevole di un diario.</a:t>
            </a:r>
          </a:p>
          <a:p>
            <a:pPr>
              <a:buFont typeface="Wingdings" pitchFamily="2" charset="2"/>
              <a:buChar char="§"/>
            </a:pPr>
            <a:endParaRPr lang="it-IT" sz="2600" dirty="0"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it-IT" sz="2600" dirty="0">
              <a:latin typeface="Calisto MT" panose="02040603050505030304" pitchFamily="18" charset="77"/>
            </a:endParaRPr>
          </a:p>
          <a:p>
            <a:pPr>
              <a:buFont typeface="Wingdings" pitchFamily="2" charset="2"/>
              <a:buChar char="§"/>
            </a:pPr>
            <a:r>
              <a:rPr lang="it-IT" sz="2600" dirty="0">
                <a:latin typeface="Calisto MT" panose="02040603050505030304" pitchFamily="18" charset="77"/>
              </a:rPr>
              <a:t>I parametri  degli uomini e delle donne del campione non risultano differire in modo significativo.</a:t>
            </a:r>
          </a:p>
          <a:p>
            <a:pPr>
              <a:buFont typeface="Wingdings" pitchFamily="2" charset="2"/>
              <a:buChar char="§"/>
            </a:pPr>
            <a:endParaRPr lang="it-IT" sz="2600" dirty="0"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it-IT" sz="2600" dirty="0">
              <a:latin typeface="Calisto MT" panose="02040603050505030304" pitchFamily="18" charset="77"/>
            </a:endParaRPr>
          </a:p>
          <a:p>
            <a:pPr>
              <a:buFont typeface="Wingdings" pitchFamily="2" charset="2"/>
              <a:buChar char="§"/>
            </a:pPr>
            <a:r>
              <a:rPr lang="it-IT" sz="2600" dirty="0">
                <a:latin typeface="Calisto MT" panose="02040603050505030304" pitchFamily="18" charset="77"/>
              </a:rPr>
              <a:t>Dai grafici rappresentativi dell’andamento nel tempo dei diari e richiesta di consulti, possiamo evincere siano stati più numerosi durante i maggiori picchi pandemici</a:t>
            </a:r>
          </a:p>
          <a:p>
            <a:pPr>
              <a:buFont typeface="Wingdings" pitchFamily="2" charset="2"/>
              <a:buChar char="§"/>
            </a:pPr>
            <a:endParaRPr lang="it-IT" sz="2400" dirty="0"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4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17377D-AD08-FD4C-AF91-30973E77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95337"/>
            <a:ext cx="10570029" cy="56054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I parametri a cui il medico ha prestato più attenzione sono stati la temperatura corporea ( 10889 compilazioni ), l’alterazione di coscienza (9961 compilazioni) e la SpO2% (9264 compilazioni) contro numeri nettamente minori ad esempio di glicemia (294 compilazioni). </a:t>
            </a:r>
          </a:p>
          <a:p>
            <a:pPr>
              <a:buFont typeface="Wingdings" pitchFamily="2" charset="2"/>
              <a:buChar char="§"/>
            </a:pPr>
            <a:endParaRPr lang="it-IT" sz="2400" dirty="0"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it-IT" sz="2400" dirty="0">
              <a:latin typeface="Calisto MT" panose="02040603050505030304" pitchFamily="18" charset="77"/>
            </a:endParaRPr>
          </a:p>
          <a:p>
            <a:pPr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Confrontando la percentuale di ricoveri (15%) derivati dai consulti nel nostro campione con quella di ricoveri (21%) nella popolazione generale di pazienti COVID-19+ , esclusivamente </a:t>
            </a:r>
            <a:r>
              <a:rPr lang="it-IT" sz="2400" i="1" dirty="0">
                <a:latin typeface="Calisto MT" panose="02040603050505030304" pitchFamily="18" charset="77"/>
              </a:rPr>
              <a:t>nella ASL 3 </a:t>
            </a:r>
            <a:r>
              <a:rPr lang="it-IT" sz="2400" b="1" i="1" dirty="0">
                <a:latin typeface="Calisto MT" panose="02040603050505030304" pitchFamily="18" charset="77"/>
              </a:rPr>
              <a:t>,</a:t>
            </a:r>
            <a:r>
              <a:rPr lang="it-IT" sz="2400" dirty="0">
                <a:latin typeface="Calisto MT" panose="02040603050505030304" pitchFamily="18" charset="77"/>
              </a:rPr>
              <a:t>si può constatare quanto </a:t>
            </a:r>
            <a:r>
              <a:rPr lang="it-IT" sz="2400" b="1" i="1" dirty="0">
                <a:latin typeface="Calisto MT" panose="02040603050505030304" pitchFamily="18" charset="77"/>
              </a:rPr>
              <a:t>il consulto con infettivologi abbia ridotto il numero dei ricoveri ospedalieri.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95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E7273E-E5A3-4B1D-BE3E-56F045D9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C87E2B-0914-D84C-96AE-D805B3E61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1" y="643467"/>
            <a:ext cx="3321219" cy="17519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457674-CDB6-944B-A815-8FC8D5ED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7" y="2589979"/>
            <a:ext cx="3940445" cy="16845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E8EE7A-92E3-E840-8F46-262540E78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42" y="4443540"/>
            <a:ext cx="2976457" cy="177099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E6924-7ECC-C543-BDBE-1E8E90A2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800" y="1207887"/>
            <a:ext cx="5827644" cy="4121149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>
                <a:latin typeface="Calisto MT" panose="02040603050505030304" pitchFamily="18" charset="77"/>
              </a:rPr>
              <a:t>A novembre in Liguria, è partito il progetto dell’impiego del </a:t>
            </a:r>
            <a:r>
              <a:rPr lang="it-IT" sz="2000" i="1" dirty="0">
                <a:latin typeface="Calisto MT" panose="02040603050505030304" pitchFamily="18" charset="77"/>
              </a:rPr>
              <a:t>diario condiviso </a:t>
            </a:r>
            <a:r>
              <a:rPr lang="it-IT" sz="2000" dirty="0">
                <a:latin typeface="Calisto MT" panose="02040603050505030304" pitchFamily="18" charset="77"/>
              </a:rPr>
              <a:t>nel territorio di Asl3, primo in Italia.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Calisto MT" panose="02040603050505030304" pitchFamily="18" charset="77"/>
              </a:rPr>
              <a:t>Coordinato da Regione Liguria e Alisa, insieme a Liguria Digitale.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Calisto MT" panose="02040603050505030304" pitchFamily="18" charset="77"/>
              </a:rPr>
              <a:t>Disponibile per i medici di famiglia in una sezione dedicata della piattaforma informatica </a:t>
            </a:r>
            <a:r>
              <a:rPr lang="it-IT" sz="2000" dirty="0" err="1">
                <a:latin typeface="Calisto MT" panose="02040603050505030304" pitchFamily="18" charset="77"/>
              </a:rPr>
              <a:t>Poliss</a:t>
            </a:r>
            <a:r>
              <a:rPr lang="it-IT" sz="2000" dirty="0">
                <a:latin typeface="Calisto MT" panose="02040603050505030304" pitchFamily="18" charset="7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Calisto MT" panose="02040603050505030304" pitchFamily="18" charset="77"/>
              </a:rPr>
              <a:t>Possibilità di attivare, in tempo reale, la consulenza infettivologica con specialisti Policlinico San Martino.</a:t>
            </a:r>
          </a:p>
          <a:p>
            <a:pPr>
              <a:buFont typeface="Wingdings" pitchFamily="2" charset="2"/>
              <a:buChar char="Ø"/>
            </a:pPr>
            <a:endParaRPr lang="it-IT" sz="2000" dirty="0">
              <a:latin typeface="Calisto MT" panose="02040603050505030304" pitchFamily="18" charset="77"/>
            </a:endParaRPr>
          </a:p>
          <a:p>
            <a:pPr>
              <a:buFont typeface="Wingdings" pitchFamily="2" charset="2"/>
              <a:buChar char="Ø"/>
            </a:pPr>
            <a:endParaRPr lang="it-IT" sz="2000" dirty="0"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03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EE39A-3A7F-4674-B1F8-71B3BC61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5669"/>
            <a:ext cx="10515600" cy="1825625"/>
          </a:xfrm>
        </p:spPr>
        <p:txBody>
          <a:bodyPr/>
          <a:lstStyle/>
          <a:p>
            <a:pPr algn="ctr"/>
            <a:r>
              <a:rPr lang="it-IT" b="1" dirty="0">
                <a:latin typeface="Calisto MT" panose="02040603050505030304" pitchFamily="18" charset="0"/>
              </a:rPr>
              <a:t>Grazie dell’attenzione!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5673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Calisto MT" panose="02040603050505030304" pitchFamily="18" charset="0"/>
              </a:rPr>
              <a:t>Obiettivi della tesi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sz="2400" dirty="0">
                <a:latin typeface="Calisto MT" panose="02040603050505030304" pitchFamily="18" charset="77"/>
              </a:rPr>
              <a:t>Indagare le diversa distribuzione dell’uso del </a:t>
            </a:r>
            <a:r>
              <a:rPr lang="it-IT" sz="2400" i="1" dirty="0">
                <a:latin typeface="Calisto MT" panose="02040603050505030304" pitchFamily="18" charset="77"/>
              </a:rPr>
              <a:t>diario condiviso </a:t>
            </a:r>
            <a:r>
              <a:rPr lang="it-IT" sz="2400" dirty="0">
                <a:latin typeface="Calisto MT" panose="02040603050505030304" pitchFamily="18" charset="77"/>
              </a:rPr>
              <a:t>nelle cinque Asl, le differenze di genere nei parametri valutati, il numero di consulti 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it-IT" sz="2400" dirty="0">
                <a:latin typeface="Calisto MT" panose="02040603050505030304" pitchFamily="18" charset="77"/>
              </a:rPr>
              <a:t>Analizzare la </a:t>
            </a:r>
            <a:r>
              <a:rPr lang="it-IT" sz="2400" i="1" dirty="0" err="1">
                <a:latin typeface="Calisto MT" panose="02040603050505030304" pitchFamily="18" charset="77"/>
              </a:rPr>
              <a:t>compliance</a:t>
            </a:r>
            <a:r>
              <a:rPr lang="it-IT" sz="2400" dirty="0">
                <a:latin typeface="Calisto MT" panose="02040603050505030304" pitchFamily="18" charset="77"/>
              </a:rPr>
              <a:t> dei medici liguri all’uso di questo strumento, quali sono stati i criteri che li hanno spinti a chiedere un </a:t>
            </a:r>
            <a:r>
              <a:rPr lang="it-IT" sz="2400" i="1" dirty="0">
                <a:latin typeface="Calisto MT" panose="02040603050505030304" pitchFamily="18" charset="77"/>
              </a:rPr>
              <a:t>consulto </a:t>
            </a:r>
            <a:r>
              <a:rPr lang="it-IT" sz="2400" dirty="0" err="1">
                <a:latin typeface="Calisto MT" panose="02040603050505030304" pitchFamily="18" charset="77"/>
              </a:rPr>
              <a:t>e,in</a:t>
            </a:r>
            <a:r>
              <a:rPr lang="it-IT" sz="2400" dirty="0">
                <a:latin typeface="Calisto MT" panose="02040603050505030304" pitchFamily="18" charset="77"/>
              </a:rPr>
              <a:t> alcuni casi, a concordare un </a:t>
            </a:r>
            <a:r>
              <a:rPr lang="it-IT" sz="2400" i="1" dirty="0">
                <a:latin typeface="Calisto MT" panose="02040603050505030304" pitchFamily="18" charset="77"/>
              </a:rPr>
              <a:t>ricovero </a:t>
            </a:r>
            <a:r>
              <a:rPr lang="it-IT" sz="2400" dirty="0">
                <a:latin typeface="Calisto MT" panose="02040603050505030304" pitchFamily="18" charset="77"/>
              </a:rPr>
              <a:t>con gli specialisti.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it-IT" sz="2400" dirty="0">
                <a:latin typeface="Calisto MT" panose="02040603050505030304" pitchFamily="18" charset="77"/>
              </a:rPr>
              <a:t> Indagare se il </a:t>
            </a:r>
            <a:r>
              <a:rPr lang="it-IT" sz="2400" i="1" dirty="0">
                <a:latin typeface="Calisto MT" panose="02040603050505030304" pitchFamily="18" charset="77"/>
              </a:rPr>
              <a:t>diario </a:t>
            </a:r>
            <a:r>
              <a:rPr lang="it-IT" sz="2400" dirty="0">
                <a:latin typeface="Calisto MT" panose="02040603050505030304" pitchFamily="18" charset="77"/>
              </a:rPr>
              <a:t>sia servito a filtrare gli accessi in PS 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867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5684" y="380178"/>
            <a:ext cx="7783512" cy="1092200"/>
          </a:xfrm>
        </p:spPr>
        <p:txBody>
          <a:bodyPr vert="horz" lIns="90000" tIns="46800" rIns="90000" bIns="46800" rtlCol="0" anchor="ctr">
            <a:noAutofit/>
          </a:bodyPr>
          <a:lstStyle/>
          <a:p>
            <a:pPr algn="ctr" defTabSz="44926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/>
              <a:t> </a:t>
            </a:r>
            <a:r>
              <a:rPr lang="it-IT" dirty="0">
                <a:latin typeface="Calisto MT" panose="02040603050505030304" pitchFamily="18" charset="77"/>
              </a:rPr>
              <a:t>Infezione da SARS-CoV-2</a:t>
            </a:r>
            <a:r>
              <a:rPr lang="it-IT" sz="4000" dirty="0">
                <a:latin typeface="Calisto MT" panose="02040603050505030304" pitchFamily="18" charset="77"/>
              </a:rPr>
              <a:t> </a:t>
            </a:r>
            <a:endParaRPr lang="en-GB" sz="4000" dirty="0">
              <a:latin typeface="Calisto MT" panose="02040603050505030304" pitchFamily="18" charset="77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46935" y="1615285"/>
            <a:ext cx="7015222" cy="1996296"/>
          </a:xfrm>
        </p:spPr>
        <p:txBody>
          <a:bodyPr vert="horz" lIns="90000" tIns="46800" rIns="90000" bIns="46800" rtlCol="0">
            <a:normAutofit fontScale="92500" lnSpcReduction="10000"/>
          </a:bodyPr>
          <a:lstStyle/>
          <a:p>
            <a:pPr defTabSz="449263">
              <a:spcBef>
                <a:spcPts val="0"/>
              </a:spcBef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latin typeface="Calisto MT" panose="02040603050505030304" pitchFamily="18" charset="77"/>
              </a:rPr>
              <a:t>Fa parte dei Coronavirus che appartengono alla famiglia dei </a:t>
            </a:r>
            <a:r>
              <a:rPr lang="it-IT" sz="2400" dirty="0" err="1">
                <a:latin typeface="Calisto MT" panose="02040603050505030304" pitchFamily="18" charset="77"/>
              </a:rPr>
              <a:t>Coronaviridae</a:t>
            </a:r>
            <a:r>
              <a:rPr lang="it-IT" sz="2400" dirty="0">
                <a:latin typeface="Calisto MT" panose="02040603050505030304" pitchFamily="18" charset="77"/>
              </a:rPr>
              <a:t> </a:t>
            </a:r>
          </a:p>
          <a:p>
            <a:pPr marL="0" indent="0" defTabSz="449263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400" dirty="0">
              <a:latin typeface="Calisto MT" panose="02040603050505030304" pitchFamily="18" charset="77"/>
            </a:endParaRPr>
          </a:p>
          <a:p>
            <a:pPr defTabSz="449263">
              <a:spcBef>
                <a:spcPts val="0"/>
              </a:spcBef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latin typeface="Calisto MT" panose="02040603050505030304" pitchFamily="18" charset="77"/>
              </a:rPr>
              <a:t>Il genoma è a RNA</a:t>
            </a:r>
          </a:p>
          <a:p>
            <a:pPr marL="0" indent="0" defTabSz="449263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400" dirty="0">
              <a:latin typeface="Calisto MT" panose="02040603050505030304" pitchFamily="18" charset="77"/>
            </a:endParaRPr>
          </a:p>
          <a:p>
            <a:pPr defTabSz="449263">
              <a:spcBef>
                <a:spcPts val="0"/>
              </a:spcBef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latin typeface="Calisto MT" panose="02040603050505030304" pitchFamily="18" charset="77"/>
              </a:rPr>
              <a:t> La via di trasmissione interumana  è quella </a:t>
            </a:r>
            <a:r>
              <a:rPr lang="it-IT" sz="2400" i="1" dirty="0">
                <a:latin typeface="Calisto MT" panose="02040603050505030304" pitchFamily="18" charset="77"/>
              </a:rPr>
              <a:t>diretta: </a:t>
            </a:r>
            <a:r>
              <a:rPr lang="it-IT" sz="2400" i="1" dirty="0" err="1">
                <a:latin typeface="Calisto MT" panose="02040603050505030304" pitchFamily="18" charset="77"/>
              </a:rPr>
              <a:t>respiratory</a:t>
            </a:r>
            <a:r>
              <a:rPr lang="it-IT" sz="2400" i="1" dirty="0">
                <a:latin typeface="Calisto MT" panose="02040603050505030304" pitchFamily="18" charset="77"/>
              </a:rPr>
              <a:t> </a:t>
            </a:r>
            <a:r>
              <a:rPr lang="it-IT" sz="2400" i="1" dirty="0" err="1">
                <a:latin typeface="Calisto MT" panose="02040603050505030304" pitchFamily="18" charset="77"/>
              </a:rPr>
              <a:t>droplets</a:t>
            </a:r>
            <a:r>
              <a:rPr lang="it-IT" sz="2400" i="1" dirty="0">
                <a:latin typeface="Calisto MT" panose="02040603050505030304" pitchFamily="18" charset="77"/>
              </a:rPr>
              <a:t> o </a:t>
            </a:r>
            <a:r>
              <a:rPr lang="it-IT" sz="2400" i="1" dirty="0" err="1">
                <a:latin typeface="Calisto MT" panose="02040603050505030304" pitchFamily="18" charset="77"/>
              </a:rPr>
              <a:t>aereosols</a:t>
            </a:r>
            <a:endParaRPr lang="it-IT" sz="2400" dirty="0">
              <a:latin typeface="Calisto MT" panose="02040603050505030304" pitchFamily="18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DC2649-356F-E044-AAF0-37B943BEE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4" y="1787882"/>
            <a:ext cx="3771900" cy="37719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1EF68A2-366C-7C4C-B411-A62A16D591AF}"/>
              </a:ext>
            </a:extLst>
          </p:cNvPr>
          <p:cNvSpPr txBox="1">
            <a:spLocks/>
          </p:cNvSpPr>
          <p:nvPr/>
        </p:nvSpPr>
        <p:spPr>
          <a:xfrm>
            <a:off x="1244094" y="3611581"/>
            <a:ext cx="6346280" cy="63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4000" dirty="0">
                <a:latin typeface="Calisto MT" panose="02040603050505030304" pitchFamily="18" charset="0"/>
              </a:rPr>
              <a:t>Le tre ondate in Italia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2BE9A9-E6C9-8440-BF86-817A7A9FB864}"/>
              </a:ext>
            </a:extLst>
          </p:cNvPr>
          <p:cNvSpPr txBox="1">
            <a:spLocks/>
          </p:cNvSpPr>
          <p:nvPr/>
        </p:nvSpPr>
        <p:spPr>
          <a:xfrm>
            <a:off x="446935" y="4248558"/>
            <a:ext cx="9689159" cy="251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it-IT" sz="2400" dirty="0">
                <a:latin typeface="Calisto MT" panose="02040603050505030304" pitchFamily="18" charset="0"/>
              </a:rPr>
              <a:t>La prima ondata: febbraio/marzo 2020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2400" dirty="0">
                <a:latin typeface="Calisto MT" panose="02040603050505030304" pitchFamily="18" charset="0"/>
              </a:rPr>
              <a:t>La seconda ondata: ottobre/novembre 2020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2400" dirty="0">
                <a:latin typeface="Calisto MT" panose="02040603050505030304" pitchFamily="18" charset="0"/>
              </a:rPr>
              <a:t>La terza ondata: gennaio/febbraio/marzo 2021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400" b="1" dirty="0">
                <a:latin typeface="Calisto MT" panose="02040603050505030304" pitchFamily="18" charset="0"/>
              </a:rPr>
              <a:t>Periodo in analisi: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400" b="1" dirty="0">
                <a:latin typeface="Calisto MT" panose="02040603050505030304" pitchFamily="18" charset="0"/>
              </a:rPr>
              <a:t>Novembre 2020/Marzo2021</a:t>
            </a:r>
          </a:p>
        </p:txBody>
      </p:sp>
    </p:spTree>
    <p:extLst>
      <p:ext uri="{BB962C8B-B14F-4D97-AF65-F5344CB8AC3E}">
        <p14:creationId xmlns:p14="http://schemas.microsoft.com/office/powerpoint/2010/main" val="1123152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allAtOnce"/>
      <p:bldP spid="5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5094B-1880-44AE-B24F-29ED18CF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en-US" sz="4000" dirty="0">
                <a:latin typeface="Calisto MT" panose="02040603050505030304" pitchFamily="18" charset="0"/>
              </a:rPr>
              <a:t>La gestione territoriale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3C9FF2-681A-47C3-8E19-E2DF5CF72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21" y="1614413"/>
            <a:ext cx="10515600" cy="13703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>
                <a:latin typeface="Calisto MT" panose="02040603050505030304" pitchFamily="18" charset="77"/>
              </a:rPr>
              <a:t>Una corretta gestione del caso sul territorio da parte di MMG, PLS, GSAT, fin dalla diagnosi consente di mettere in sicurezza il paziente, la comunità e di non affollare in maniera non giustificata gli ospedali e le strutture di pronto soccorso.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4D0950-164D-7142-B102-8257C7ECB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4" y="3429000"/>
            <a:ext cx="2491329" cy="23990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796E43-BCC1-934C-9B39-CE4716E7B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53" y="3503090"/>
            <a:ext cx="2442936" cy="23249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A1290CE-5512-3D49-8735-96C90D641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35" y="3429000"/>
            <a:ext cx="2348453" cy="23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E1CDA-426F-9D49-BC0F-6724BD4B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alisto MT" panose="02040603050505030304" pitchFamily="18" charset="77"/>
              </a:rPr>
              <a:t>Materiali e metodi</a:t>
            </a:r>
            <a:br>
              <a:rPr lang="it-IT" dirty="0">
                <a:latin typeface="Calisto MT" panose="02040603050505030304" pitchFamily="18" charset="77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005D1B-D9ED-4443-ADE3-CE006DA0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24687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DIARIO CONDIVISO</a:t>
            </a:r>
          </a:p>
          <a:p>
            <a:pPr marL="0" indent="0">
              <a:buNone/>
            </a:pPr>
            <a:r>
              <a:rPr lang="it-IT" dirty="0">
                <a:latin typeface="Calisto MT" panose="02040603050505030304" pitchFamily="18" charset="77"/>
              </a:rPr>
              <a:t>Strumento di raccolta dei dati clinici dei pazienti che permette al MMG di tenere un'importante traccia giornaliera delle condizioni degli stessi, semplificando la comunicazione tra ospedalieri e medici del territorio; vengono raccolte informazioni riguardo le generalità, la terapia in atto e i parametri specifici più importanti</a:t>
            </a:r>
            <a:r>
              <a:rPr lang="it-IT" sz="2400" dirty="0">
                <a:latin typeface="Calisto MT" panose="02040603050505030304" pitchFamily="18" charset="77"/>
              </a:rPr>
              <a:t>:</a:t>
            </a:r>
          </a:p>
          <a:p>
            <a:pPr marL="0" indent="0">
              <a:buNone/>
            </a:pPr>
            <a:r>
              <a:rPr lang="it-IT" sz="2400" dirty="0">
                <a:latin typeface="Calisto MT" panose="02040603050505030304" pitchFamily="18" charset="77"/>
              </a:rPr>
              <a:t>titolo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8EF69-B7FF-464D-B1E1-F728603DE9CE}"/>
              </a:ext>
            </a:extLst>
          </p:cNvPr>
          <p:cNvSpPr txBox="1"/>
          <p:nvPr/>
        </p:nvSpPr>
        <p:spPr>
          <a:xfrm>
            <a:off x="2643456" y="4608651"/>
            <a:ext cx="6905087" cy="1200329"/>
          </a:xfrm>
          <a:prstGeom prst="rect">
            <a:avLst/>
          </a:prstGeom>
          <a:solidFill>
            <a:srgbClr val="FFC000"/>
          </a:solidFill>
          <a:ln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sto MT" panose="02040603050505030304" pitchFamily="18" charset="77"/>
              </a:rPr>
              <a:t>-Temperatura corporea                  -FR</a:t>
            </a:r>
          </a:p>
          <a:p>
            <a:r>
              <a:rPr lang="it-IT" dirty="0">
                <a:latin typeface="Calisto MT" panose="02040603050505030304" pitchFamily="18" charset="77"/>
              </a:rPr>
              <a:t>-Alterazioni della coscienza          -FC</a:t>
            </a:r>
          </a:p>
          <a:p>
            <a:r>
              <a:rPr lang="it-IT" dirty="0">
                <a:latin typeface="Calisto MT" panose="02040603050505030304" pitchFamily="18" charset="77"/>
              </a:rPr>
              <a:t>-SpO2%                                          -PAS</a:t>
            </a:r>
          </a:p>
          <a:p>
            <a:r>
              <a:rPr lang="it-IT" dirty="0">
                <a:latin typeface="Calisto MT" panose="02040603050505030304" pitchFamily="18" charset="77"/>
              </a:rPr>
              <a:t>-SpO2W%                                      -Glicemia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1C7A10-8F84-AD45-B662-3BA9918EEFC0}"/>
              </a:ext>
            </a:extLst>
          </p:cNvPr>
          <p:cNvSpPr txBox="1"/>
          <p:nvPr/>
        </p:nvSpPr>
        <p:spPr>
          <a:xfrm>
            <a:off x="4131128" y="3945676"/>
            <a:ext cx="586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PARAMETRI ANALIZZATI NEL DIARIO</a:t>
            </a:r>
          </a:p>
        </p:txBody>
      </p:sp>
    </p:spTree>
    <p:extLst>
      <p:ext uri="{BB962C8B-B14F-4D97-AF65-F5344CB8AC3E}">
        <p14:creationId xmlns:p14="http://schemas.microsoft.com/office/powerpoint/2010/main" val="2748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2014EA-3335-4C73-A2D7-2BE9CE7B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173" y="4930745"/>
            <a:ext cx="6586915" cy="1556907"/>
          </a:xfrm>
        </p:spPr>
        <p:txBody>
          <a:bodyPr anchor="ctr">
            <a:normAutofit/>
          </a:bodyPr>
          <a:lstStyle/>
          <a:p>
            <a:endParaRPr lang="en-US" sz="1800" dirty="0"/>
          </a:p>
          <a:p>
            <a:endParaRPr lang="en-US" sz="1800" dirty="0">
              <a:latin typeface="Calisto MT" panose="0204060305050503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03FD9A-594B-D043-8849-E2F04EA0D8DC}"/>
              </a:ext>
            </a:extLst>
          </p:cNvPr>
          <p:cNvSpPr txBox="1"/>
          <p:nvPr/>
        </p:nvSpPr>
        <p:spPr>
          <a:xfrm>
            <a:off x="653142" y="999825"/>
            <a:ext cx="110707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latin typeface="Calisto MT" panose="02040603050505030304" pitchFamily="18" charset="77"/>
              </a:rPr>
              <a:t>PARTECIPANTI:</a:t>
            </a:r>
          </a:p>
          <a:p>
            <a:r>
              <a:rPr lang="it-IT" sz="2400" dirty="0">
                <a:latin typeface="Calisto MT" panose="02040603050505030304" pitchFamily="18" charset="77"/>
              </a:rPr>
              <a:t>I MMG </a:t>
            </a:r>
            <a:r>
              <a:rPr lang="it-IT" sz="2400" b="1" dirty="0">
                <a:latin typeface="Calisto MT" panose="02040603050505030304" pitchFamily="18" charset="77"/>
              </a:rPr>
              <a:t>nel periodo da novembre 2020 a Marzo 2021</a:t>
            </a:r>
            <a:r>
              <a:rPr lang="it-IT" sz="2400" dirty="0">
                <a:latin typeface="Calisto MT" panose="02040603050505030304" pitchFamily="18" charset="77"/>
              </a:rPr>
              <a:t>,hanno compilato </a:t>
            </a:r>
            <a:r>
              <a:rPr lang="it-IT" sz="2400" b="1" dirty="0">
                <a:latin typeface="Calisto MT" panose="02040603050505030304" pitchFamily="18" charset="77"/>
              </a:rPr>
              <a:t>13242 diari</a:t>
            </a:r>
            <a:r>
              <a:rPr lang="it-IT" sz="2400" dirty="0">
                <a:latin typeface="Calisto MT" panose="02040603050505030304" pitchFamily="18" charset="77"/>
              </a:rPr>
              <a:t> relativi a </a:t>
            </a:r>
            <a:r>
              <a:rPr lang="it-IT" sz="2400" b="1" dirty="0">
                <a:latin typeface="Calisto MT" panose="02040603050505030304" pitchFamily="18" charset="77"/>
              </a:rPr>
              <a:t>4399 soggetti</a:t>
            </a:r>
            <a:r>
              <a:rPr lang="it-IT" sz="2400" dirty="0">
                <a:latin typeface="Calisto MT" panose="02040603050505030304" pitchFamily="18" charset="77"/>
              </a:rPr>
              <a:t>(su </a:t>
            </a:r>
            <a:r>
              <a:rPr lang="it-IT" sz="2400" b="1" dirty="0">
                <a:latin typeface="Calisto MT" panose="02040603050505030304" pitchFamily="18" charset="77"/>
              </a:rPr>
              <a:t>72155 positivi </a:t>
            </a:r>
            <a:r>
              <a:rPr lang="it-IT" sz="2400" dirty="0">
                <a:latin typeface="Calisto MT" panose="02040603050505030304" pitchFamily="18" charset="77"/>
              </a:rPr>
              <a:t>in Liguria nel periodo di studio)</a:t>
            </a:r>
            <a:r>
              <a:rPr lang="it-IT" sz="2400" b="1" dirty="0">
                <a:latin typeface="Calisto MT" panose="02040603050505030304" pitchFamily="18" charset="77"/>
              </a:rPr>
              <a:t> </a:t>
            </a:r>
            <a:r>
              <a:rPr lang="it-IT" sz="2400" dirty="0">
                <a:latin typeface="Calisto MT" panose="02040603050505030304" pitchFamily="18" charset="77"/>
              </a:rPr>
              <a:t>di cui </a:t>
            </a:r>
            <a:r>
              <a:rPr lang="it-IT" sz="2400" b="1" dirty="0">
                <a:latin typeface="Calisto MT" panose="02040603050505030304" pitchFamily="18" charset="77"/>
              </a:rPr>
              <a:t>2080 uomini (47,3%) e 2319 femmine (52,7%) </a:t>
            </a:r>
            <a:r>
              <a:rPr lang="it-IT" sz="2400" dirty="0">
                <a:latin typeface="Calisto MT" panose="02040603050505030304" pitchFamily="18" charset="77"/>
              </a:rPr>
              <a:t>di età compresa tra i </a:t>
            </a:r>
            <a:r>
              <a:rPr lang="it-IT" sz="2400" b="1" dirty="0">
                <a:latin typeface="Calisto MT" panose="02040603050505030304" pitchFamily="18" charset="77"/>
              </a:rPr>
              <a:t>13 e 102 anni</a:t>
            </a:r>
          </a:p>
          <a:p>
            <a:r>
              <a:rPr lang="it-IT" sz="2400" b="1" dirty="0">
                <a:latin typeface="Calisto MT" panose="02040603050505030304" pitchFamily="18" charset="77"/>
              </a:rPr>
              <a:t> </a:t>
            </a:r>
            <a:r>
              <a:rPr lang="it-IT" sz="2400" dirty="0">
                <a:latin typeface="Calisto MT" panose="02040603050505030304" pitchFamily="18" charset="77"/>
              </a:rPr>
              <a:t>( M=54,39  ; SD= 19,653</a:t>
            </a:r>
            <a:r>
              <a:rPr lang="it-IT" dirty="0">
                <a:latin typeface="Calisto MT" panose="02040603050505030304" pitchFamily="18" charset="77"/>
              </a:rPr>
              <a:t>) </a:t>
            </a:r>
            <a:r>
              <a:rPr lang="it-IT" sz="2400" dirty="0">
                <a:latin typeface="Calisto MT" panose="02040603050505030304" pitchFamily="18" charset="77"/>
              </a:rPr>
              <a:t>così divisi per Asl di appartenenza : 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dirty="0"/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F25F809-D5D6-1943-8395-51306B3B4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665935"/>
              </p:ext>
            </p:extLst>
          </p:nvPr>
        </p:nvGraphicFramePr>
        <p:xfrm>
          <a:off x="653142" y="2857500"/>
          <a:ext cx="4816929" cy="381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CB62BC5C-CE5C-BC47-B9CB-C46F1C8EA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896178"/>
              </p:ext>
            </p:extLst>
          </p:nvPr>
        </p:nvGraphicFramePr>
        <p:xfrm>
          <a:off x="5864329" y="2857500"/>
          <a:ext cx="5859583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64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827F2FF3-F2B4-FB4B-BE48-2F3E2BBA3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553345"/>
              </p:ext>
            </p:extLst>
          </p:nvPr>
        </p:nvGraphicFramePr>
        <p:xfrm>
          <a:off x="-557079" y="1806485"/>
          <a:ext cx="4084321" cy="24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3165272A-C097-9542-B76C-BDEE8534A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318086"/>
              </p:ext>
            </p:extLst>
          </p:nvPr>
        </p:nvGraphicFramePr>
        <p:xfrm>
          <a:off x="694660" y="359229"/>
          <a:ext cx="10802679" cy="588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04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CAF658A9-F22A-9C41-BFA2-CFDECD109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121004"/>
              </p:ext>
            </p:extLst>
          </p:nvPr>
        </p:nvGraphicFramePr>
        <p:xfrm>
          <a:off x="1403498" y="786809"/>
          <a:ext cx="9270623" cy="549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1E4604-AF30-8241-A1A6-6D469BB19C7B}"/>
              </a:ext>
            </a:extLst>
          </p:cNvPr>
          <p:cNvSpPr txBox="1"/>
          <p:nvPr/>
        </p:nvSpPr>
        <p:spPr>
          <a:xfrm>
            <a:off x="723014" y="255181"/>
            <a:ext cx="1054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Abbiamo calcolato la percentuale di compilazione dei diari rispetto al numero di positivi nelle singole Asl: </a:t>
            </a:r>
          </a:p>
        </p:txBody>
      </p:sp>
    </p:spTree>
    <p:extLst>
      <p:ext uri="{BB962C8B-B14F-4D97-AF65-F5344CB8AC3E}">
        <p14:creationId xmlns:p14="http://schemas.microsoft.com/office/powerpoint/2010/main" val="18326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1235</Words>
  <Application>Microsoft Office PowerPoint</Application>
  <PresentationFormat>Widescreen</PresentationFormat>
  <Paragraphs>122</Paragraphs>
  <Slides>20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Calisto MT</vt:lpstr>
      <vt:lpstr>Times New Roman</vt:lpstr>
      <vt:lpstr>Wingdings</vt:lpstr>
      <vt:lpstr>Tema di Office</vt:lpstr>
      <vt:lpstr>Il paziente con infezione da COVID-19 seguito a domicilio: il ruolo del MMG e cogestione con lo specialista; i dati di un’esperienza ligure.</vt:lpstr>
      <vt:lpstr>Presentazione standard di PowerPoint</vt:lpstr>
      <vt:lpstr>Obiettivi della tesi</vt:lpstr>
      <vt:lpstr> Infezione da SARS-CoV-2 </vt:lpstr>
      <vt:lpstr>La gestione territoriale</vt:lpstr>
      <vt:lpstr>Materiali e metodi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</vt:lpstr>
      <vt:lpstr>Presentazione standard di PowerPoint</vt:lpstr>
      <vt:lpstr>Differenze nei valori medi dei parametri vitali dei pazienti per i quali è concordato un ricovero con gli infettivologi rispetto a quelli per cui è stata chiesta una consulenza ma non sono stati ricoverati </vt:lpstr>
      <vt:lpstr>Ricoveri nel nostro campione Vs. ricoveri della popolazione generale dei positivi nella ASL3.  </vt:lpstr>
      <vt:lpstr>Distribuzione della compilazione dei parametri, su 13242 diari </vt:lpstr>
      <vt:lpstr>Andamento della compilazione dei diari mese per mese</vt:lpstr>
      <vt:lpstr>Andamento dei consulti: </vt:lpstr>
      <vt:lpstr>Conclusioni</vt:lpstr>
      <vt:lpstr>Presentazione standard di PowerPoint</vt:lpstr>
      <vt:lpstr>Grazie dell’attenzione!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Andrea Stimamiglio</cp:lastModifiedBy>
  <cp:revision>109</cp:revision>
  <dcterms:created xsi:type="dcterms:W3CDTF">2021-06-14T12:14:49Z</dcterms:created>
  <dcterms:modified xsi:type="dcterms:W3CDTF">2021-07-18T17:43:02Z</dcterms:modified>
</cp:coreProperties>
</file>